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3"/>
  </p:notesMasterIdLst>
  <p:handoutMasterIdLst>
    <p:handoutMasterId r:id="rId24"/>
  </p:handoutMasterIdLst>
  <p:sldIdLst>
    <p:sldId id="293" r:id="rId3"/>
    <p:sldId id="268" r:id="rId4"/>
    <p:sldId id="280" r:id="rId5"/>
    <p:sldId id="271" r:id="rId6"/>
    <p:sldId id="295" r:id="rId7"/>
    <p:sldId id="277" r:id="rId8"/>
    <p:sldId id="298" r:id="rId9"/>
    <p:sldId id="286" r:id="rId10"/>
    <p:sldId id="296" r:id="rId11"/>
    <p:sldId id="289" r:id="rId12"/>
    <p:sldId id="290" r:id="rId13"/>
    <p:sldId id="292" r:id="rId14"/>
    <p:sldId id="284" r:id="rId15"/>
    <p:sldId id="297" r:id="rId16"/>
    <p:sldId id="272" r:id="rId17"/>
    <p:sldId id="294" r:id="rId18"/>
    <p:sldId id="281" r:id="rId19"/>
    <p:sldId id="282" r:id="rId20"/>
    <p:sldId id="283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66"/>
    <a:srgbClr val="D5E1E7"/>
    <a:srgbClr val="663300"/>
    <a:srgbClr val="5E1D10"/>
    <a:srgbClr val="4D4D4D"/>
    <a:srgbClr val="FFCC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94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DA88F-6C7E-4F38-A547-24168FC883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6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C1F52-14BE-4ABE-8EED-A145EEE5B81B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B344E-8D71-486B-A089-F83B2BB1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B344E-8D71-486B-A089-F83B2BB1F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ewton@i360life.com" TargetMode="External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0" y="4114800"/>
            <a:ext cx="2895600" cy="609600"/>
          </a:xfrm>
        </p:spPr>
        <p:txBody>
          <a:bodyPr/>
          <a:lstStyle/>
          <a:p>
            <a:pPr algn="ctr"/>
            <a:r>
              <a:rPr lang="en-US" dirty="0" smtClean="0"/>
              <a:t>The Role of Support Groups in Addiction Recovery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5410200"/>
            <a:ext cx="3048000" cy="381000"/>
          </a:xfrm>
        </p:spPr>
        <p:txBody>
          <a:bodyPr/>
          <a:lstStyle/>
          <a:p>
            <a:pPr algn="ctr"/>
            <a:r>
              <a:rPr lang="en-US" dirty="0" smtClean="0"/>
              <a:t>Pam Newton, M.S., LCDC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200" y="1219200"/>
            <a:ext cx="586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Internalizing the AA program, not necessarily the amount of meetings attended, is a factor in abstinence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rates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friendship quality of AA and support for abstinence influence the frequency of drug and alcohol use.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AA participation leads to lifestyle changes that lead to greater levels of abstinence.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53038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9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838200"/>
            <a:ext cx="6019800" cy="4953000"/>
          </a:xfrm>
        </p:spPr>
        <p:txBody>
          <a:bodyPr/>
          <a:lstStyle/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AA members is related to more abstinent time than support from non-AA members. AA members seem to be able to offer practical help, be role models, and offer around-the-clock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support.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53038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76200"/>
            <a:ext cx="6019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120" y="990600"/>
            <a:ext cx="6019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One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caveat~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These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research implications don’t mean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that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AA is to be applied unthinkingly to all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clients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Counselors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need to think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critically about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its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use, considering all aspects of the client’s needs and history.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53038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"/>
            <a:ext cx="6477000" cy="838200"/>
          </a:xfrm>
          <a:solidFill>
            <a:srgbClr val="5E1D10"/>
          </a:solidFill>
        </p:spPr>
        <p:txBody>
          <a:bodyPr/>
          <a:lstStyle/>
          <a:p>
            <a:r>
              <a:rPr lang="en-US" dirty="0" smtClean="0"/>
              <a:t>What Drives the Need for Support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19200"/>
            <a:ext cx="6019800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Anything that divides us from the acceptable norm:</a:t>
            </a:r>
          </a:p>
          <a:p>
            <a:endParaRPr lang="en-US" sz="1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Health issues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Issues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Mental Issues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Learning Issues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Sexuality Issues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Religion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Race/ethnicity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Marital status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19200"/>
            <a:ext cx="6019800" cy="3962400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we do not fit into the acceptable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norm,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 feel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shame.  </a:t>
            </a: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Guilt is when we make a mistake.</a:t>
            </a: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Shame is when we believe we ARE a mistake. </a:t>
            </a: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838200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dirty="0" smtClean="0"/>
              <a:t>Benefits of AA and Other Support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90600"/>
            <a:ext cx="6172200" cy="3962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Ends isolation (addiction is a disease of isolation and shame).</a:t>
            </a:r>
          </a:p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Confronts our dishonesty.</a:t>
            </a:r>
          </a:p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Promotes sponsorship providing “mentors” to help navigate sobriety; accountability. </a:t>
            </a:r>
          </a:p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Don’t have to have money to be a member.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9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371600"/>
            <a:ext cx="6019800" cy="4800600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Anonymity offers a sense of safety; confidentiality is valued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There are multiple locations available worldwide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You are never forced to speak.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162800" cy="838200"/>
          </a:xfrm>
          <a:solidFill>
            <a:srgbClr val="800000"/>
          </a:solidFill>
        </p:spPr>
        <p:txBody>
          <a:bodyPr/>
          <a:lstStyle/>
          <a:p>
            <a:pPr algn="r"/>
            <a:r>
              <a:rPr lang="en-US" dirty="0" smtClean="0"/>
              <a:t>Family Member Support Groups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3240" y="114300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Alanon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Alateen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Pre-Alateen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Families Anonymous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Codependents Anonymous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  <a:solidFill>
            <a:srgbClr val="800000"/>
          </a:solidFill>
        </p:spPr>
        <p:txBody>
          <a:bodyPr/>
          <a:lstStyle/>
          <a:p>
            <a:r>
              <a:rPr lang="en-US" dirty="0" smtClean="0"/>
              <a:t>Other Common Addiction Support Groups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37160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Overeaters Anonymous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Gamblers Anonymous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Debtors Anonymous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Sex Addicts Anonymous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Nicotine Anonymous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90600"/>
            <a:ext cx="5943600" cy="51355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"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We cannot climb up a rope that is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attached only to our own belt."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William Ernest Hocking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95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"/>
            <a:ext cx="6553200" cy="838200"/>
          </a:xfrm>
          <a:solidFill>
            <a:srgbClr val="800000"/>
          </a:solidFill>
        </p:spPr>
        <p:txBody>
          <a:bodyPr/>
          <a:lstStyle/>
          <a:p>
            <a:r>
              <a:rPr lang="en-US" sz="3200" b="1" dirty="0" smtClean="0"/>
              <a:t>What is a Support Group?</a:t>
            </a:r>
            <a:endParaRPr lang="en-US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219200"/>
            <a:ext cx="60960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support groups is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place for people to give and receive both emotional and practical support as well as to exchange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information. 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“Self-Help”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86200" y="2209799"/>
            <a:ext cx="4724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 CENA" pitchFamily="2" charset="0"/>
              </a:rPr>
              <a:t>Pam Newton, M.S., LCDC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www.pamnewtoncounseling.com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3"/>
              </a:rPr>
              <a:t>n</a:t>
            </a:r>
            <a:r>
              <a:rPr lang="en-US" sz="2000" b="1" dirty="0" smtClean="0">
                <a:solidFill>
                  <a:srgbClr val="D5E1E7"/>
                </a:solidFill>
                <a:hlinkClick r:id="rId3"/>
              </a:rPr>
              <a:t>ewton@i360life.com</a:t>
            </a:r>
            <a:endParaRPr lang="en-US" sz="2000" b="1" dirty="0" smtClean="0">
              <a:solidFill>
                <a:srgbClr val="D5E1E7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214-284-4080</a:t>
            </a:r>
          </a:p>
          <a:p>
            <a:pPr algn="ctr"/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0" y="963721"/>
            <a:ext cx="2895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b="1" u="sng" dirty="0" smtClean="0">
                <a:solidFill>
                  <a:schemeClr val="bg1"/>
                </a:solidFill>
              </a:rPr>
              <a:t>Support Group</a:t>
            </a:r>
          </a:p>
          <a:p>
            <a:endParaRPr lang="en-US" sz="9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Focus is on offering emotional support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Objective is to provide relief and proven solutions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Led by member of the group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 set fee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Rules set by group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Open participation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Open ended “enrollment”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928161"/>
            <a:ext cx="327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Therapy Group</a:t>
            </a:r>
          </a:p>
          <a:p>
            <a:endParaRPr lang="en-US" sz="1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Focuses on solving a personal problem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Objective is to probe, addressing the impact of risk factors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Conducted by licenses professional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 be supportive but also includes confrontation and probing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Process is diagnosis driven and directed by psychological theory.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Set fee for service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 have limited number of participants and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"/>
            <a:ext cx="8839200" cy="838200"/>
          </a:xfrm>
          <a:solidFill>
            <a:srgbClr val="800000"/>
          </a:solidFill>
        </p:spPr>
        <p:txBody>
          <a:bodyPr/>
          <a:lstStyle/>
          <a:p>
            <a:r>
              <a:rPr lang="en-US" sz="2400" b="1" dirty="0" smtClean="0"/>
              <a:t>Comparing Support Group and Therapy Group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83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"/>
            <a:ext cx="6248400" cy="838200"/>
          </a:xfrm>
          <a:solidFill>
            <a:srgbClr val="663300"/>
          </a:solidFill>
        </p:spPr>
        <p:txBody>
          <a:bodyPr/>
          <a:lstStyle/>
          <a:p>
            <a:r>
              <a:rPr lang="en-US" dirty="0" smtClean="0"/>
              <a:t>Brief History of Support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371600"/>
            <a:ext cx="6172200" cy="3962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first people in history to demonstrate the power of self-help groups were alcoholics. 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Alcoholics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Anonymous was started in 1935 to help "hopeless alcoholics" recover from alcoholism, something the medical profession had been unable to do. 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838200"/>
          </a:xfrm>
          <a:solidFill>
            <a:srgbClr val="800000"/>
          </a:solidFill>
        </p:spPr>
        <p:txBody>
          <a:bodyPr/>
          <a:lstStyle/>
          <a:p>
            <a:r>
              <a:rPr lang="en-US" dirty="0" smtClean="0"/>
              <a:t>History continued~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6019800" cy="3962400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power of self-help groups to help people suffering from other problems was not widely recognized until after World War II. 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 the 1980s, self-help support systems such as self-help clearinghouses, which provided information and referral services linking the public with the groups was established. </a:t>
            </a: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81200"/>
            <a:ext cx="6096000" cy="22098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1990s, a new trend appeared: </a:t>
            </a:r>
            <a:r>
              <a:rPr lang="en-US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online </a:t>
            </a:r>
            <a:r>
              <a:rPr lang="en-US" sz="24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self-help groups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(Madara &amp; White, 1997). Going on-line has contributed to the self-help group movement in the following ways: 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1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1452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6019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14400"/>
            <a:ext cx="6019800" cy="3962400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First, the Internet has made it much easier for people to communicate with each other especially those who are separated by great distances.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Second, by using search engines, people can easily find out if groups they would like to participate in exist as long as they have web pages.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76200"/>
            <a:ext cx="61452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400"/>
            <a:ext cx="6248400" cy="838200"/>
          </a:xfrm>
          <a:solidFill>
            <a:srgbClr val="800000"/>
          </a:solidFill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Research and AA</a:t>
            </a:r>
            <a:br>
              <a:rPr lang="en-US" sz="2400" b="1" dirty="0" smtClean="0"/>
            </a:br>
            <a:r>
              <a:rPr lang="en-US" sz="2400" b="1" dirty="0" smtClean="0"/>
              <a:t>Miller </a:t>
            </a:r>
            <a:r>
              <a:rPr lang="en-US" sz="2400" b="1" dirty="0"/>
              <a:t>(Owen, et al., 2003)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14400"/>
            <a:ext cx="6248400" cy="1676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clients attend AA, the combination of treatment and AA predicts better outcomes. 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9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Frequent AA meeting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attendees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report more use of behavioral change mechanisms, such as stimulus control, and behavioral management. They also report more use of helping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relationships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(9th Special Report to the U.S. Congress on Alcohol and Health, 1997). 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066800"/>
            <a:ext cx="58674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AA attendance is associated with an increased 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confidence (self-efficacy) to avoid taking a drink. This finding tended to be applied to client social situations, negative emotions, and higher levels of abstinence. </a:t>
            </a:r>
          </a:p>
          <a:p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Progressing through the steps of AA adds to self-efficacy, which is related to higher rates of abstinence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		</a:t>
            </a:r>
          </a:p>
          <a:p>
            <a:pPr algn="just"/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78783"/>
            <a:ext cx="52120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Research continued---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ands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856BE9-DC38-4AF0-8299-0B4606B4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hands template</Template>
  <TotalTime>446</TotalTime>
  <Words>765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hands template</vt:lpstr>
      <vt:lpstr>The Role of Support Groups in Addiction Recovery</vt:lpstr>
      <vt:lpstr>What is a Support Group?</vt:lpstr>
      <vt:lpstr>Comparing Support Group and Therapy Group</vt:lpstr>
      <vt:lpstr>Brief History of Support Groups</vt:lpstr>
      <vt:lpstr>History continued~</vt:lpstr>
      <vt:lpstr>PowerPoint Presentation</vt:lpstr>
      <vt:lpstr>PowerPoint Presentation</vt:lpstr>
      <vt:lpstr> Research and AA Miller (Owen, et al., 2003) </vt:lpstr>
      <vt:lpstr>PowerPoint Presentation</vt:lpstr>
      <vt:lpstr>PowerPoint Presentation</vt:lpstr>
      <vt:lpstr>PowerPoint Presentation</vt:lpstr>
      <vt:lpstr>PowerPoint Presentation</vt:lpstr>
      <vt:lpstr>What Drives the Need for Support Groups?</vt:lpstr>
      <vt:lpstr>PowerPoint Presentation</vt:lpstr>
      <vt:lpstr>Benefits of AA and Other Support Groups</vt:lpstr>
      <vt:lpstr>PowerPoint Presentation</vt:lpstr>
      <vt:lpstr>Family Member Support Groups</vt:lpstr>
      <vt:lpstr>Other Common Addiction Support Groups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</dc:creator>
  <cp:lastModifiedBy>Sadie Fitzpatrick</cp:lastModifiedBy>
  <cp:revision>52</cp:revision>
  <dcterms:created xsi:type="dcterms:W3CDTF">2012-02-12T20:57:15Z</dcterms:created>
  <dcterms:modified xsi:type="dcterms:W3CDTF">2012-03-22T17:27:19Z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TC103367829990</vt:lpwstr>
  </property>
</Properties>
</file>