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9" r:id="rId4"/>
    <p:sldId id="287" r:id="rId5"/>
    <p:sldId id="284" r:id="rId6"/>
    <p:sldId id="288" r:id="rId7"/>
    <p:sldId id="290" r:id="rId8"/>
    <p:sldId id="283" r:id="rId9"/>
    <p:sldId id="261" r:id="rId10"/>
    <p:sldId id="277" r:id="rId11"/>
    <p:sldId id="263" r:id="rId12"/>
    <p:sldId id="264" r:id="rId13"/>
    <p:sldId id="280" r:id="rId14"/>
    <p:sldId id="266" r:id="rId15"/>
    <p:sldId id="267" r:id="rId16"/>
    <p:sldId id="281" r:id="rId17"/>
    <p:sldId id="269" r:id="rId18"/>
    <p:sldId id="270" r:id="rId19"/>
    <p:sldId id="282" r:id="rId20"/>
    <p:sldId id="272" r:id="rId21"/>
    <p:sldId id="286" r:id="rId22"/>
    <p:sldId id="25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3EF0-F9A3-4F73-99DB-38D91942FA23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D0E1-2FC2-4561-A9A9-D68B53D7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CFF889-97A8-420D-B866-9F802598AC18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78B937-547B-4B34-8AD4-D0923CD34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B937-547B-4B34-8AD4-D0923CD34B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B85A8D-E43B-4AC6-B949-07249E251FF7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768F7-8D3C-4EE0-9CE0-35DB9648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1a.MPG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1.mp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2a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2.m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3a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3.m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-Ride\DITEP%20HGN%20Eyes\4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HGN and </a:t>
            </a:r>
            <a:r>
              <a:rPr lang="en-US" dirty="0" err="1" smtClean="0">
                <a:solidFill>
                  <a:srgbClr val="002060"/>
                </a:solidFill>
              </a:rPr>
              <a:t>dwi</a:t>
            </a:r>
            <a:r>
              <a:rPr lang="en-US" dirty="0" smtClean="0">
                <a:solidFill>
                  <a:srgbClr val="002060"/>
                </a:solidFill>
              </a:rPr>
              <a:t> investigations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0"/>
            <a:ext cx="8839200" cy="1600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Lieutenant Jimmy Jackson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Texas Department of Public Safety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400" b="0" dirty="0">
                <a:latin typeface="Arial" pitchFamily="34" charset="0"/>
              </a:rPr>
              <a:t>Move the stimulus to the person’s left, your right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3810000" y="2057400"/>
            <a:ext cx="5029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dirty="0"/>
              <a:t>It should take</a:t>
            </a:r>
            <a:r>
              <a:rPr lang="en-US" sz="2000" b="0" u="sng" dirty="0"/>
              <a:t> approximately 2 seconds</a:t>
            </a:r>
            <a:r>
              <a:rPr lang="en-US" sz="2000" b="0" dirty="0"/>
              <a:t> to bring it to the side</a:t>
            </a:r>
          </a:p>
          <a:p>
            <a:pPr marL="457200" indent="-457200"/>
            <a:r>
              <a:rPr lang="en-US" sz="2000" b="0" dirty="0"/>
              <a:t>Check the other eye at the same speed</a:t>
            </a:r>
          </a:p>
          <a:p>
            <a:pPr marL="457200" indent="-457200"/>
            <a:r>
              <a:rPr lang="en-US" sz="2000" b="0" dirty="0"/>
              <a:t>Repeat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1905000"/>
            <a:ext cx="2743200" cy="2057400"/>
            <a:chOff x="960" y="1872"/>
            <a:chExt cx="1728" cy="1296"/>
          </a:xfrm>
        </p:grpSpPr>
        <p:sp>
          <p:nvSpPr>
            <p:cNvPr id="211988" name="Oval 11"/>
            <p:cNvSpPr>
              <a:spLocks noChangeArrowheads="1"/>
            </p:cNvSpPr>
            <p:nvPr/>
          </p:nvSpPr>
          <p:spPr bwMode="auto">
            <a:xfrm>
              <a:off x="960" y="1872"/>
              <a:ext cx="1728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36" y="2256"/>
              <a:ext cx="528" cy="480"/>
              <a:chOff x="1680" y="1968"/>
              <a:chExt cx="528" cy="480"/>
            </a:xfrm>
          </p:grpSpPr>
          <p:sp>
            <p:nvSpPr>
              <p:cNvPr id="211990" name="Oval 13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528" cy="480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91" name="Oval 14"/>
              <p:cNvSpPr>
                <a:spLocks noChangeArrowheads="1"/>
              </p:cNvSpPr>
              <p:nvPr/>
            </p:nvSpPr>
            <p:spPr bwMode="auto">
              <a:xfrm>
                <a:off x="1822" y="2082"/>
                <a:ext cx="250" cy="2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1973" name="Text Box 15"/>
          <p:cNvSpPr txBox="1">
            <a:spLocks noChangeArrowheads="1"/>
          </p:cNvSpPr>
          <p:nvPr/>
        </p:nvSpPr>
        <p:spPr bwMode="auto">
          <a:xfrm>
            <a:off x="152400" y="4953000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200" b="0" dirty="0">
                <a:latin typeface="Arial" pitchFamily="34" charset="0"/>
              </a:rPr>
              <a:t>Nose                        Left Side   </a:t>
            </a:r>
          </a:p>
        </p:txBody>
      </p:sp>
      <p:sp>
        <p:nvSpPr>
          <p:cNvPr id="211974" name="Line 17"/>
          <p:cNvSpPr>
            <a:spLocks noChangeShapeType="1"/>
          </p:cNvSpPr>
          <p:nvPr/>
        </p:nvSpPr>
        <p:spPr bwMode="auto">
          <a:xfrm>
            <a:off x="3429000" y="2971800"/>
            <a:ext cx="0" cy="1828800"/>
          </a:xfrm>
          <a:prstGeom prst="line">
            <a:avLst/>
          </a:prstGeom>
          <a:noFill/>
          <a:ln w="381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5" name="Line 18"/>
          <p:cNvSpPr>
            <a:spLocks noChangeShapeType="1"/>
          </p:cNvSpPr>
          <p:nvPr/>
        </p:nvSpPr>
        <p:spPr bwMode="auto">
          <a:xfrm>
            <a:off x="1371600" y="48006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76" name="Text Box 19"/>
          <p:cNvSpPr txBox="1">
            <a:spLocks noChangeArrowheads="1"/>
          </p:cNvSpPr>
          <p:nvPr/>
        </p:nvSpPr>
        <p:spPr bwMode="auto">
          <a:xfrm>
            <a:off x="1981200" y="41148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200" b="0" dirty="0">
                <a:latin typeface="Arial" pitchFamily="34" charset="0"/>
              </a:rPr>
              <a:t>Two Seconds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90800" y="2514600"/>
            <a:ext cx="838200" cy="762000"/>
            <a:chOff x="1680" y="1968"/>
            <a:chExt cx="528" cy="480"/>
          </a:xfrm>
        </p:grpSpPr>
        <p:sp>
          <p:nvSpPr>
            <p:cNvPr id="211986" name="Oval 21"/>
            <p:cNvSpPr>
              <a:spLocks noChangeArrowheads="1"/>
            </p:cNvSpPr>
            <p:nvPr/>
          </p:nvSpPr>
          <p:spPr bwMode="auto">
            <a:xfrm>
              <a:off x="1680" y="1968"/>
              <a:ext cx="528" cy="48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7" name="Oval 22"/>
            <p:cNvSpPr>
              <a:spLocks noChangeArrowheads="1"/>
            </p:cNvSpPr>
            <p:nvPr/>
          </p:nvSpPr>
          <p:spPr bwMode="auto">
            <a:xfrm>
              <a:off x="1822" y="2082"/>
              <a:ext cx="250" cy="2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978" name="Line 23"/>
          <p:cNvSpPr>
            <a:spLocks noChangeShapeType="1"/>
          </p:cNvSpPr>
          <p:nvPr/>
        </p:nvSpPr>
        <p:spPr bwMode="auto">
          <a:xfrm>
            <a:off x="1981200" y="3352800"/>
            <a:ext cx="0" cy="1371600"/>
          </a:xfrm>
          <a:prstGeom prst="line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2" name="WordArt 9" descr="Yellow Rose Cropped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Three Clues of Horizontal Gaze </a:t>
            </a:r>
            <a:r>
              <a:rPr lang="en-US" sz="2800" kern="10" dirty="0" err="1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Nystagmus</a:t>
            </a:r>
            <a:endParaRPr lang="en-US" sz="2800" kern="10" dirty="0">
              <a:ln w="3175">
                <a:noFill/>
                <a:round/>
                <a:headEnd/>
                <a:tailEnd/>
              </a:ln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2286000" y="838200"/>
            <a:ext cx="4343400" cy="533400"/>
          </a:xfrm>
          <a:prstGeom prst="rect">
            <a:avLst/>
          </a:prstGeom>
          <a:solidFill>
            <a:srgbClr val="FFF1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0" dirty="0">
                <a:solidFill>
                  <a:srgbClr val="002060"/>
                </a:solidFill>
              </a:rPr>
              <a:t>1. Lack of Smooth Pursuit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71334" y="6488668"/>
            <a:ext cx="39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Texas Department of Public Safety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autoUpdateAnimBg="0"/>
      <p:bldP spid="3840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No Lack of Smooth Pursuit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890"/>
            <a:ext cx="4322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1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600200"/>
            <a:ext cx="5475817" cy="410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Lack of Smooth Pursuit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8547" y="6457890"/>
            <a:ext cx="4322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524000"/>
            <a:ext cx="6019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4419600" y="24384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sz="2000" b="0" dirty="0"/>
              <a:t>Hold the stimulus at the corner of the eye (no white showing) for at least 4 seconds</a:t>
            </a:r>
          </a:p>
          <a:p>
            <a:pPr marL="288925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sz="2000" b="0" dirty="0"/>
              <a:t>Check the other eye and hold for same length. Repeat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2362200"/>
            <a:ext cx="2743200" cy="2057400"/>
            <a:chOff x="960" y="1872"/>
            <a:chExt cx="1728" cy="1296"/>
          </a:xfrm>
        </p:grpSpPr>
        <p:sp>
          <p:nvSpPr>
            <p:cNvPr id="214034" name="Oval 11"/>
            <p:cNvSpPr>
              <a:spLocks noChangeArrowheads="1"/>
            </p:cNvSpPr>
            <p:nvPr/>
          </p:nvSpPr>
          <p:spPr bwMode="auto">
            <a:xfrm>
              <a:off x="960" y="1872"/>
              <a:ext cx="1728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36" y="2256"/>
              <a:ext cx="528" cy="480"/>
              <a:chOff x="1680" y="1968"/>
              <a:chExt cx="528" cy="480"/>
            </a:xfrm>
          </p:grpSpPr>
          <p:sp>
            <p:nvSpPr>
              <p:cNvPr id="214036" name="Oval 13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528" cy="480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37" name="Oval 14"/>
              <p:cNvSpPr>
                <a:spLocks noChangeArrowheads="1"/>
              </p:cNvSpPr>
              <p:nvPr/>
            </p:nvSpPr>
            <p:spPr bwMode="auto">
              <a:xfrm>
                <a:off x="1822" y="2082"/>
                <a:ext cx="250" cy="2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020" name="Text Box 15"/>
          <p:cNvSpPr txBox="1">
            <a:spLocks noChangeArrowheads="1"/>
          </p:cNvSpPr>
          <p:nvPr/>
        </p:nvSpPr>
        <p:spPr bwMode="auto">
          <a:xfrm>
            <a:off x="533400" y="58975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200" b="0">
                <a:latin typeface="Arial" pitchFamily="34" charset="0"/>
              </a:rPr>
              <a:t>Nose                        Left Side   </a:t>
            </a:r>
          </a:p>
        </p:txBody>
      </p:sp>
      <p:sp>
        <p:nvSpPr>
          <p:cNvPr id="214021" name="Line 17"/>
          <p:cNvSpPr>
            <a:spLocks noChangeShapeType="1"/>
          </p:cNvSpPr>
          <p:nvPr/>
        </p:nvSpPr>
        <p:spPr bwMode="auto">
          <a:xfrm flipV="1">
            <a:off x="3581400" y="3916363"/>
            <a:ext cx="228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22" name="Text Box 18"/>
          <p:cNvSpPr txBox="1">
            <a:spLocks noChangeArrowheads="1"/>
          </p:cNvSpPr>
          <p:nvPr/>
        </p:nvSpPr>
        <p:spPr bwMode="auto">
          <a:xfrm>
            <a:off x="990600" y="52578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200" b="0">
                <a:latin typeface="Arial" pitchFamily="34" charset="0"/>
              </a:rPr>
              <a:t>At least 4 seconds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71800" y="2971800"/>
            <a:ext cx="838200" cy="762000"/>
            <a:chOff x="1680" y="1968"/>
            <a:chExt cx="528" cy="480"/>
          </a:xfrm>
        </p:grpSpPr>
        <p:sp>
          <p:nvSpPr>
            <p:cNvPr id="214032" name="Oval 20"/>
            <p:cNvSpPr>
              <a:spLocks noChangeArrowheads="1"/>
            </p:cNvSpPr>
            <p:nvPr/>
          </p:nvSpPr>
          <p:spPr bwMode="auto">
            <a:xfrm>
              <a:off x="1680" y="1968"/>
              <a:ext cx="528" cy="48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3" name="Oval 21"/>
            <p:cNvSpPr>
              <a:spLocks noChangeArrowheads="1"/>
            </p:cNvSpPr>
            <p:nvPr/>
          </p:nvSpPr>
          <p:spPr bwMode="auto">
            <a:xfrm>
              <a:off x="1822" y="2082"/>
              <a:ext cx="250" cy="2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24" name="Text Box 23"/>
          <p:cNvSpPr txBox="1">
            <a:spLocks noChangeArrowheads="1"/>
          </p:cNvSpPr>
          <p:nvPr/>
        </p:nvSpPr>
        <p:spPr bwMode="auto">
          <a:xfrm>
            <a:off x="74676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0"/>
              <a:t>Supplemental </a:t>
            </a:r>
          </a:p>
        </p:txBody>
      </p:sp>
      <p:sp>
        <p:nvSpPr>
          <p:cNvPr id="214026" name="WordArt 33" descr="Yellow Rose Cropped"/>
          <p:cNvSpPr>
            <a:spLocks noChangeArrowheads="1" noChangeShapeType="1" noTextEdit="1"/>
          </p:cNvSpPr>
          <p:nvPr/>
        </p:nvSpPr>
        <p:spPr bwMode="auto">
          <a:xfrm>
            <a:off x="8001000" y="5334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Cont'd</a:t>
            </a:r>
          </a:p>
        </p:txBody>
      </p:sp>
      <p:sp>
        <p:nvSpPr>
          <p:cNvPr id="214027" name="WordArt 34" descr="Yellow Rose Cropped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Three Clues of Horizontal Gaze </a:t>
            </a:r>
            <a:r>
              <a:rPr lang="en-US" sz="2800" kern="10" dirty="0" err="1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Nystagmus</a:t>
            </a:r>
            <a:endParaRPr lang="en-US" sz="2800" kern="10" dirty="0">
              <a:ln w="3175">
                <a:noFill/>
                <a:round/>
                <a:headEnd/>
                <a:tailEnd/>
              </a:ln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80963" name="Rectangle 35"/>
          <p:cNvSpPr>
            <a:spLocks noChangeArrowheads="1"/>
          </p:cNvSpPr>
          <p:nvPr/>
        </p:nvSpPr>
        <p:spPr bwMode="auto">
          <a:xfrm>
            <a:off x="381000" y="1066800"/>
            <a:ext cx="8458200" cy="533400"/>
          </a:xfrm>
          <a:prstGeom prst="rect">
            <a:avLst/>
          </a:prstGeom>
          <a:solidFill>
            <a:srgbClr val="FFF1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rgbClr val="002060"/>
                </a:solidFill>
              </a:rPr>
              <a:t>2. Distinct &amp; Sustained Nystagmus at Maximum Deviation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1600200" y="1676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400" b="0" dirty="0">
                <a:latin typeface="Arial" pitchFamily="34" charset="0"/>
              </a:rPr>
              <a:t>Move the stimulus to the person’s left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71334" y="6488668"/>
            <a:ext cx="39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Texas Department of Public Safety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autoUpdateAnimBg="0"/>
      <p:bldP spid="3809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 Distinct and Sustained at Maximum Deviation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2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143000"/>
            <a:ext cx="6491817" cy="486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Distinct and Sustained at Maximum Deviation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77745" y="6457890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143000"/>
            <a:ext cx="6695017" cy="502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343400" y="3048000"/>
            <a:ext cx="43053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/>
            <a:r>
              <a:rPr lang="en-US" sz="2000" b="0"/>
              <a:t>If nystagmus is observed, hold the stimulus to verify it continues</a:t>
            </a:r>
          </a:p>
          <a:p>
            <a:pPr marL="288925" indent="-288925"/>
            <a:r>
              <a:rPr lang="en-US" sz="2000" b="0"/>
              <a:t>Check the other eye and hold   for same length</a:t>
            </a:r>
          </a:p>
          <a:p>
            <a:pPr marL="288925" indent="-288925"/>
            <a:r>
              <a:rPr lang="en-US" sz="2000" b="0"/>
              <a:t>Repeat</a:t>
            </a:r>
          </a:p>
          <a:p>
            <a:pPr marL="288925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FFCC"/>
              </a:buClr>
              <a:buSzPct val="65000"/>
              <a:buFont typeface="Monotype Sorts" pitchFamily="2" charset="2"/>
              <a:buChar char="q"/>
            </a:pPr>
            <a:endParaRPr lang="en-US" sz="2000" b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2849563"/>
            <a:ext cx="2743200" cy="2057400"/>
            <a:chOff x="960" y="1872"/>
            <a:chExt cx="1728" cy="1296"/>
          </a:xfrm>
        </p:grpSpPr>
        <p:sp>
          <p:nvSpPr>
            <p:cNvPr id="216086" name="Oval 11"/>
            <p:cNvSpPr>
              <a:spLocks noChangeArrowheads="1"/>
            </p:cNvSpPr>
            <p:nvPr/>
          </p:nvSpPr>
          <p:spPr bwMode="auto">
            <a:xfrm>
              <a:off x="960" y="1872"/>
              <a:ext cx="1728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36" y="2256"/>
              <a:ext cx="528" cy="480"/>
              <a:chOff x="1680" y="1968"/>
              <a:chExt cx="528" cy="480"/>
            </a:xfrm>
          </p:grpSpPr>
          <p:sp>
            <p:nvSpPr>
              <p:cNvPr id="216088" name="Oval 13"/>
              <p:cNvSpPr>
                <a:spLocks noChangeArrowheads="1"/>
              </p:cNvSpPr>
              <p:nvPr/>
            </p:nvSpPr>
            <p:spPr bwMode="auto">
              <a:xfrm>
                <a:off x="1680" y="1968"/>
                <a:ext cx="528" cy="480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89" name="Oval 14"/>
              <p:cNvSpPr>
                <a:spLocks noChangeArrowheads="1"/>
              </p:cNvSpPr>
              <p:nvPr/>
            </p:nvSpPr>
            <p:spPr bwMode="auto">
              <a:xfrm>
                <a:off x="1822" y="2082"/>
                <a:ext cx="250" cy="2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6068" name="Text Box 15"/>
          <p:cNvSpPr txBox="1">
            <a:spLocks noChangeArrowheads="1"/>
          </p:cNvSpPr>
          <p:nvPr/>
        </p:nvSpPr>
        <p:spPr bwMode="auto">
          <a:xfrm>
            <a:off x="0" y="6396335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28925" y="3475038"/>
            <a:ext cx="838200" cy="762000"/>
            <a:chOff x="1680" y="1968"/>
            <a:chExt cx="528" cy="480"/>
          </a:xfrm>
        </p:grpSpPr>
        <p:sp>
          <p:nvSpPr>
            <p:cNvPr id="216084" name="Oval 18"/>
            <p:cNvSpPr>
              <a:spLocks noChangeArrowheads="1"/>
            </p:cNvSpPr>
            <p:nvPr/>
          </p:nvSpPr>
          <p:spPr bwMode="auto">
            <a:xfrm>
              <a:off x="1680" y="1968"/>
              <a:ext cx="528" cy="480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5" name="Oval 19"/>
            <p:cNvSpPr>
              <a:spLocks noChangeArrowheads="1"/>
            </p:cNvSpPr>
            <p:nvPr/>
          </p:nvSpPr>
          <p:spPr bwMode="auto">
            <a:xfrm>
              <a:off x="1822" y="2082"/>
              <a:ext cx="250" cy="2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70" name="Line 20"/>
          <p:cNvSpPr>
            <a:spLocks noChangeShapeType="1"/>
          </p:cNvSpPr>
          <p:nvPr/>
        </p:nvSpPr>
        <p:spPr bwMode="auto">
          <a:xfrm>
            <a:off x="2514600" y="4024313"/>
            <a:ext cx="0" cy="1676400"/>
          </a:xfrm>
          <a:prstGeom prst="line">
            <a:avLst/>
          </a:prstGeom>
          <a:noFill/>
          <a:ln w="38100">
            <a:pattFill prst="dkHorz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1" name="Line 21"/>
          <p:cNvSpPr>
            <a:spLocks noChangeShapeType="1"/>
          </p:cNvSpPr>
          <p:nvPr/>
        </p:nvSpPr>
        <p:spPr bwMode="auto">
          <a:xfrm>
            <a:off x="2514600" y="3948113"/>
            <a:ext cx="1905000" cy="1676400"/>
          </a:xfrm>
          <a:prstGeom prst="line">
            <a:avLst/>
          </a:prstGeom>
          <a:noFill/>
          <a:ln w="381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2" name="Text Box 22"/>
          <p:cNvSpPr txBox="1">
            <a:spLocks noChangeArrowheads="1"/>
          </p:cNvSpPr>
          <p:nvPr/>
        </p:nvSpPr>
        <p:spPr bwMode="auto">
          <a:xfrm>
            <a:off x="2590800" y="4938713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200" b="0">
                <a:latin typeface="Arial" pitchFamily="34" charset="0"/>
              </a:rPr>
              <a:t>45 Degrees</a:t>
            </a:r>
          </a:p>
        </p:txBody>
      </p:sp>
      <p:sp>
        <p:nvSpPr>
          <p:cNvPr id="216073" name="Line 23"/>
          <p:cNvSpPr>
            <a:spLocks noChangeShapeType="1"/>
          </p:cNvSpPr>
          <p:nvPr/>
        </p:nvSpPr>
        <p:spPr bwMode="auto">
          <a:xfrm>
            <a:off x="2514600" y="5700713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4" name="Line 24"/>
          <p:cNvSpPr>
            <a:spLocks noChangeShapeType="1"/>
          </p:cNvSpPr>
          <p:nvPr/>
        </p:nvSpPr>
        <p:spPr bwMode="auto">
          <a:xfrm flipV="1">
            <a:off x="2514600" y="3824288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1977" name="Text Box 25"/>
          <p:cNvSpPr txBox="1">
            <a:spLocks noChangeArrowheads="1"/>
          </p:cNvSpPr>
          <p:nvPr/>
        </p:nvSpPr>
        <p:spPr bwMode="auto">
          <a:xfrm>
            <a:off x="1676400" y="2362200"/>
            <a:ext cx="2133600" cy="366712"/>
          </a:xfrm>
          <a:prstGeom prst="rect">
            <a:avLst/>
          </a:prstGeom>
          <a:solidFill>
            <a:srgbClr val="FFF1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  <a:defRPr/>
            </a:pPr>
            <a:r>
              <a:rPr lang="en-US" sz="1800" b="0" dirty="0">
                <a:solidFill>
                  <a:srgbClr val="002060"/>
                </a:solidFill>
              </a:rPr>
              <a:t>At least 4 seconds</a:t>
            </a:r>
          </a:p>
        </p:txBody>
      </p:sp>
      <p:sp>
        <p:nvSpPr>
          <p:cNvPr id="216076" name="Text Box 27"/>
          <p:cNvSpPr txBox="1">
            <a:spLocks noChangeArrowheads="1"/>
          </p:cNvSpPr>
          <p:nvPr/>
        </p:nvSpPr>
        <p:spPr bwMode="auto">
          <a:xfrm>
            <a:off x="74676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0"/>
              <a:t>Supplemental </a:t>
            </a:r>
          </a:p>
        </p:txBody>
      </p:sp>
      <p:sp>
        <p:nvSpPr>
          <p:cNvPr id="216078" name="WordArt 1031" descr="Yellow Rose Cropped"/>
          <p:cNvSpPr>
            <a:spLocks noChangeArrowheads="1" noChangeShapeType="1" noTextEdit="1"/>
          </p:cNvSpPr>
          <p:nvPr/>
        </p:nvSpPr>
        <p:spPr bwMode="auto">
          <a:xfrm>
            <a:off x="8001000" y="5334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Cont'd</a:t>
            </a:r>
          </a:p>
        </p:txBody>
      </p:sp>
      <p:sp>
        <p:nvSpPr>
          <p:cNvPr id="216079" name="WordArt 1032" descr="Yellow Rose Cropped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Three Clues of Horizontal Gaze </a:t>
            </a:r>
            <a:r>
              <a:rPr lang="en-US" sz="2800" kern="10" dirty="0" err="1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Nystagmus</a:t>
            </a:r>
            <a:endParaRPr lang="en-US" sz="2800" kern="10" dirty="0">
              <a:ln w="3175">
                <a:noFill/>
                <a:round/>
                <a:headEnd/>
                <a:tailEnd/>
              </a:ln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76169" name="Rectangle 1033"/>
          <p:cNvSpPr>
            <a:spLocks noChangeArrowheads="1"/>
          </p:cNvSpPr>
          <p:nvPr/>
        </p:nvSpPr>
        <p:spPr bwMode="auto">
          <a:xfrm>
            <a:off x="762000" y="1066800"/>
            <a:ext cx="7467600" cy="533400"/>
          </a:xfrm>
          <a:prstGeom prst="rect">
            <a:avLst/>
          </a:prstGeom>
          <a:solidFill>
            <a:srgbClr val="FFF1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0" dirty="0">
                <a:solidFill>
                  <a:srgbClr val="002060"/>
                </a:solidFill>
              </a:rPr>
              <a:t>3. Onset of Nystagmus Prior to 45 Degrees</a:t>
            </a:r>
          </a:p>
        </p:txBody>
      </p:sp>
      <p:sp>
        <p:nvSpPr>
          <p:cNvPr id="476171" name="Text Box 1035"/>
          <p:cNvSpPr txBox="1">
            <a:spLocks noChangeArrowheads="1"/>
          </p:cNvSpPr>
          <p:nvPr/>
        </p:nvSpPr>
        <p:spPr bwMode="auto">
          <a:xfrm>
            <a:off x="228600" y="1752600"/>
            <a:ext cx="8610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FFCC"/>
              </a:buClr>
              <a:buSzPct val="65000"/>
              <a:buFont typeface="Monotype Sorts" pitchFamily="2" charset="2"/>
              <a:buNone/>
            </a:pPr>
            <a:r>
              <a:rPr lang="en-US" sz="2300" b="0" dirty="0">
                <a:latin typeface="Arial" pitchFamily="34" charset="0"/>
              </a:rPr>
              <a:t>Slowly (at least 4 seconds) move the stimulus to the person’s left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 autoUpdateAnimBg="0"/>
      <p:bldP spid="476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No Onset of </a:t>
            </a:r>
            <a:r>
              <a:rPr lang="en-US" sz="2800" dirty="0" err="1" smtClean="0">
                <a:solidFill>
                  <a:srgbClr val="002060"/>
                </a:solidFill>
              </a:rPr>
              <a:t>Nystagmus</a:t>
            </a:r>
            <a:r>
              <a:rPr lang="en-US" sz="2800" dirty="0" smtClean="0">
                <a:solidFill>
                  <a:srgbClr val="002060"/>
                </a:solidFill>
              </a:rPr>
              <a:t> prior to 45 Degrees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890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3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192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Onset of </a:t>
            </a:r>
            <a:r>
              <a:rPr lang="en-US" sz="2800" dirty="0" err="1" smtClean="0">
                <a:solidFill>
                  <a:srgbClr val="002060"/>
                </a:solidFill>
              </a:rPr>
              <a:t>Nystagmus</a:t>
            </a:r>
            <a:r>
              <a:rPr lang="en-US" sz="2800" dirty="0" smtClean="0">
                <a:solidFill>
                  <a:srgbClr val="002060"/>
                </a:solidFill>
              </a:rPr>
              <a:t> Prior to 45 Degrees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7890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6872817" cy="51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3"/>
          <p:cNvSpPr txBox="1">
            <a:spLocks noChangeArrowheads="1"/>
          </p:cNvSpPr>
          <p:nvPr/>
        </p:nvSpPr>
        <p:spPr bwMode="auto">
          <a:xfrm>
            <a:off x="74676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0"/>
              <a:t>Supplemental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4495800" y="3009900"/>
            <a:ext cx="42672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2200" b="0"/>
              <a:t>Raise the stimulus until the individual’s eyes are elevated as far as possible and hold  for at least four seconds</a:t>
            </a:r>
          </a:p>
          <a:p>
            <a:pPr marL="288925" indent="-288925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2200" b="0"/>
              <a:t>Repeat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514600"/>
            <a:ext cx="3962400" cy="2606675"/>
            <a:chOff x="336" y="1718"/>
            <a:chExt cx="2496" cy="164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6" y="2064"/>
              <a:ext cx="1728" cy="1296"/>
              <a:chOff x="960" y="1872"/>
              <a:chExt cx="1728" cy="1296"/>
            </a:xfrm>
          </p:grpSpPr>
          <p:sp>
            <p:nvSpPr>
              <p:cNvPr id="218130" name="Oval 9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1728" cy="12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536" y="2256"/>
                <a:ext cx="528" cy="480"/>
                <a:chOff x="1680" y="1968"/>
                <a:chExt cx="528" cy="480"/>
              </a:xfrm>
            </p:grpSpPr>
            <p:sp>
              <p:nvSpPr>
                <p:cNvPr id="218132" name="Oval 11"/>
                <p:cNvSpPr>
                  <a:spLocks noChangeArrowheads="1"/>
                </p:cNvSpPr>
                <p:nvPr/>
              </p:nvSpPr>
              <p:spPr bwMode="auto">
                <a:xfrm>
                  <a:off x="1680" y="1968"/>
                  <a:ext cx="528" cy="480"/>
                </a:xfrm>
                <a:prstGeom prst="ellipse">
                  <a:avLst/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33" name="Oval 12"/>
                <p:cNvSpPr>
                  <a:spLocks noChangeArrowheads="1"/>
                </p:cNvSpPr>
                <p:nvPr/>
              </p:nvSpPr>
              <p:spPr bwMode="auto">
                <a:xfrm>
                  <a:off x="1822" y="2082"/>
                  <a:ext cx="250" cy="2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8123" name="Line 14"/>
            <p:cNvSpPr>
              <a:spLocks noChangeShapeType="1"/>
            </p:cNvSpPr>
            <p:nvPr/>
          </p:nvSpPr>
          <p:spPr bwMode="auto">
            <a:xfrm flipV="1">
              <a:off x="1200" y="1920"/>
              <a:ext cx="81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4" name="Text Box 15"/>
            <p:cNvSpPr txBox="1">
              <a:spLocks noChangeArrowheads="1"/>
            </p:cNvSpPr>
            <p:nvPr/>
          </p:nvSpPr>
          <p:spPr bwMode="auto">
            <a:xfrm>
              <a:off x="1968" y="1718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30000"/>
                </a:spcAft>
                <a:buClr>
                  <a:srgbClr val="FFFFCC"/>
                </a:buClr>
                <a:buSzPct val="65000"/>
                <a:buFont typeface="Monotype Sorts" pitchFamily="2" charset="2"/>
                <a:buNone/>
              </a:pPr>
              <a:r>
                <a:rPr lang="en-US" sz="2000" b="0"/>
                <a:t>At least   4 seconds</a:t>
              </a: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902" y="2064"/>
              <a:ext cx="634" cy="672"/>
              <a:chOff x="1286" y="1728"/>
              <a:chExt cx="634" cy="672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1286" y="1728"/>
                <a:ext cx="528" cy="480"/>
                <a:chOff x="1680" y="1968"/>
                <a:chExt cx="528" cy="480"/>
              </a:xfrm>
            </p:grpSpPr>
            <p:sp>
              <p:nvSpPr>
                <p:cNvPr id="218128" name="Oval 18"/>
                <p:cNvSpPr>
                  <a:spLocks noChangeArrowheads="1"/>
                </p:cNvSpPr>
                <p:nvPr/>
              </p:nvSpPr>
              <p:spPr bwMode="auto">
                <a:xfrm>
                  <a:off x="1680" y="1968"/>
                  <a:ext cx="528" cy="480"/>
                </a:xfrm>
                <a:prstGeom prst="ellipse">
                  <a:avLst/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129" name="Oval 19"/>
                <p:cNvSpPr>
                  <a:spLocks noChangeArrowheads="1"/>
                </p:cNvSpPr>
                <p:nvPr/>
              </p:nvSpPr>
              <p:spPr bwMode="auto">
                <a:xfrm>
                  <a:off x="1822" y="2082"/>
                  <a:ext cx="250" cy="2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127" name="Line 20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8117" name="WordArt 23" descr="Yellow Rose Cropped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68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Vertical Gaze </a:t>
            </a:r>
            <a:r>
              <a:rPr lang="en-US" sz="700" kern="10" dirty="0" err="1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Nystagmus</a:t>
            </a:r>
            <a:endParaRPr lang="en-US" sz="700" kern="10" dirty="0">
              <a:ln w="3175">
                <a:noFill/>
                <a:round/>
                <a:headEnd/>
                <a:tailEnd/>
              </a:ln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122311" name="Rectangle 7"/>
          <p:cNvSpPr>
            <a:spLocks noChangeArrowheads="1"/>
          </p:cNvSpPr>
          <p:nvPr/>
        </p:nvSpPr>
        <p:spPr bwMode="auto">
          <a:xfrm>
            <a:off x="2174875" y="1720850"/>
            <a:ext cx="46831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Tx/>
              <a:buNone/>
            </a:pPr>
            <a:r>
              <a:rPr lang="en-US" b="0"/>
              <a:t>Move the stimulus vertically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488668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Texas Department of Public Safety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55626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  indicator of a high dose of alcohol for that particular individual.</a:t>
            </a:r>
            <a:endParaRPr lang="en-US" sz="2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build="p" autoUpdateAnimBg="0"/>
      <p:bldP spid="1122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DWI Investigations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NHTSA Validation  Studies 1977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Standardized  Field Sobriety Testing prior to 1995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NHTSA Re-Validation Studies 1995-1998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1995 – Colorado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1997 – Florida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1998 – San Diego  (.08)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TECLEOSE requirement in 2005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Current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8547" y="6457890"/>
            <a:ext cx="4322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Vertical </a:t>
            </a:r>
            <a:r>
              <a:rPr lang="en-US" sz="4000" dirty="0" err="1" smtClean="0">
                <a:solidFill>
                  <a:srgbClr val="002060"/>
                </a:solidFill>
              </a:rPr>
              <a:t>Nystagmus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4919" y="6488668"/>
            <a:ext cx="4544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981200" y="3276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/>
              <a:t>You</a:t>
            </a: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066800" y="4495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/>
              <a:t>The Jurors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6019800" y="3276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/>
              <a:t>The Judge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943600" y="4343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/>
              <a:t>The Suspect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2438400" y="57150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/>
              <a:t>…Would “pass” the test? </a:t>
            </a: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31242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b="0" dirty="0"/>
              <a:t>Anyone like the suspect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8077200" y="6400800"/>
            <a:ext cx="1143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0"/>
              <a:t>VII - 5</a:t>
            </a:r>
          </a:p>
        </p:txBody>
      </p:sp>
      <p:sp>
        <p:nvSpPr>
          <p:cNvPr id="3082" name="WordArt 16" descr="Yellow Rose Cropped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Simplicity</a:t>
            </a:r>
          </a:p>
        </p:txBody>
      </p:sp>
      <p:sp>
        <p:nvSpPr>
          <p:cNvPr id="244757" name="Rectangle 21"/>
          <p:cNvSpPr>
            <a:spLocks noChangeArrowheads="1"/>
          </p:cNvSpPr>
          <p:nvPr/>
        </p:nvSpPr>
        <p:spPr bwMode="auto">
          <a:xfrm>
            <a:off x="1295400" y="1143000"/>
            <a:ext cx="6477000" cy="533400"/>
          </a:xfrm>
          <a:prstGeom prst="rect">
            <a:avLst/>
          </a:prstGeom>
          <a:solidFill>
            <a:srgbClr val="FFF1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200" b="0" dirty="0">
                <a:solidFill>
                  <a:srgbClr val="002060"/>
                </a:solidFill>
              </a:rPr>
              <a:t>Is it reasonable to assume that, if sober…</a:t>
            </a:r>
          </a:p>
        </p:txBody>
      </p:sp>
      <p:graphicFrame>
        <p:nvGraphicFramePr>
          <p:cNvPr id="3074" name="Object 23"/>
          <p:cNvGraphicFramePr>
            <a:graphicFrameLocks noChangeAspect="1"/>
          </p:cNvGraphicFramePr>
          <p:nvPr/>
        </p:nvGraphicFramePr>
        <p:xfrm>
          <a:off x="3352800" y="2743200"/>
          <a:ext cx="2171700" cy="2895600"/>
        </p:xfrm>
        <a:graphic>
          <a:graphicData uri="http://schemas.openxmlformats.org/presentationml/2006/ole">
            <p:oleObj spid="_x0000_s1026" name="Photo Editor Photo" r:id="rId4" imgW="3142857" imgH="3877216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488668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Texas Department of Public Safety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utoUpdateAnimBg="0"/>
      <p:bldP spid="244741" grpId="0" autoUpdateAnimBg="0"/>
      <p:bldP spid="244742" grpId="0" autoUpdateAnimBg="0"/>
      <p:bldP spid="244743" grpId="0" autoUpdateAnimBg="0"/>
      <p:bldP spid="244744" grpId="0" autoUpdateAnimBg="0"/>
      <p:bldP spid="2447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HP Patch 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6858" y="0"/>
            <a:ext cx="9170858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42999" y="381000"/>
            <a:ext cx="685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James.R.Jackson@txdps.state.tx.us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Divided Attention Concepts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4038600"/>
          </a:xfrm>
        </p:spPr>
        <p:txBody>
          <a:bodyPr>
            <a:normAutofit fontScale="25000" lnSpcReduction="20000"/>
          </a:bodyPr>
          <a:lstStyle/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8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-Common opinions of Field Sobriety Tests.</a:t>
            </a:r>
          </a:p>
          <a:p>
            <a:pPr>
              <a:buNone/>
            </a:pPr>
            <a:endParaRPr lang="en-US" sz="9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-Divided Attention and its relationship with driving</a:t>
            </a:r>
          </a:p>
          <a:p>
            <a:pPr>
              <a:buNone/>
            </a:pPr>
            <a:endParaRPr lang="en-US" sz="9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-Divided Attention and Field Sobriety testing.</a:t>
            </a:r>
          </a:p>
          <a:p>
            <a:pPr>
              <a:buNone/>
            </a:pPr>
            <a:endParaRPr lang="en-US" sz="8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4500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Texas Department </a:t>
            </a:r>
            <a:r>
              <a:rPr lang="en-US" sz="8000" b="1" dirty="0" smtClean="0">
                <a:solidFill>
                  <a:srgbClr val="FF0000"/>
                </a:solidFill>
              </a:rPr>
              <a:t>of Public Safety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Divided Attention Tests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Walk and Turn –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Instruction </a:t>
            </a:r>
            <a:r>
              <a:rPr lang="en-US" dirty="0" smtClean="0">
                <a:solidFill>
                  <a:srgbClr val="002060"/>
                </a:solidFill>
              </a:rPr>
              <a:t>Stage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2 validated Clues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Walking </a:t>
            </a:r>
            <a:r>
              <a:rPr lang="en-US" dirty="0" smtClean="0">
                <a:solidFill>
                  <a:srgbClr val="002060"/>
                </a:solidFill>
              </a:rPr>
              <a:t>Stage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6 Validated Clues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51816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1. Can’t balance during instructions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2. Starts too soon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3. Stops while walking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4. Doesn’t touch heel to toe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5. Steps off the line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6. Uses arms for balance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7. Improper turn (or loses balance on turn)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8. Wrong number of steps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31428" name="Text Box 14"/>
          <p:cNvSpPr txBox="1">
            <a:spLocks noChangeArrowheads="1"/>
          </p:cNvSpPr>
          <p:nvPr/>
        </p:nvSpPr>
        <p:spPr bwMode="auto">
          <a:xfrm>
            <a:off x="8001000" y="6400800"/>
            <a:ext cx="1143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b="0"/>
              <a:t>VIII - 21</a:t>
            </a:r>
          </a:p>
        </p:txBody>
      </p:sp>
      <p:sp>
        <p:nvSpPr>
          <p:cNvPr id="231429" name="WordArt 15" descr="Yellow Rose Cropped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317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ahoma"/>
                <a:cs typeface="Tahoma"/>
              </a:rPr>
              <a:t>Walk &amp; Turn Test Clues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Texas Department of Public Safety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Divided Attention Tests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One Leg Stand –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Instruction Stage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Balance and Counting Stage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Four Validated Clues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One Leg Stand Test Clues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175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1. Sways while balancing</a:t>
            </a:r>
          </a:p>
          <a:p>
            <a:pPr marL="0" indent="3175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2. Uses arms to balance</a:t>
            </a:r>
          </a:p>
          <a:p>
            <a:pPr marL="0" indent="3175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3. Hops</a:t>
            </a:r>
          </a:p>
          <a:p>
            <a:pPr marL="0" indent="3175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4. Puts foot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392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Divided Attention and Field Sobriety Tests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a. Walk-and-Turn is a field sobriety test based on the important concept of divided attention.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b. The test requires the suspect to divide attention among mental tasks and physical tasks.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c. The mental tasks include comprehension of verbal instructions; processing of information; and, recall of  memory.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d. The physical tasks include balance and coordination; the suspect is required to maintain balance and coordination while standing still, walking, and turning.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4919" y="6488668"/>
            <a:ext cx="4544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Horizontal Gaze </a:t>
            </a:r>
            <a:r>
              <a:rPr lang="en-US" sz="4400" dirty="0" err="1" smtClean="0">
                <a:solidFill>
                  <a:srgbClr val="002060"/>
                </a:solidFill>
              </a:rPr>
              <a:t>Nystagmus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HGN is a 10 step process.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1. Remove Eyeglasses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2. Verbal Instructions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3. Check for Equal Pupil Size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4. Check for Resting </a:t>
            </a:r>
            <a:r>
              <a:rPr lang="en-US" sz="2400" dirty="0" err="1" smtClean="0">
                <a:solidFill>
                  <a:srgbClr val="002060"/>
                </a:solidFill>
              </a:rPr>
              <a:t>Nystagmus</a:t>
            </a:r>
            <a:r>
              <a:rPr lang="en-US" sz="2400" dirty="0" smtClean="0">
                <a:solidFill>
                  <a:srgbClr val="002060"/>
                </a:solidFill>
              </a:rPr>
              <a:t> (Officer Safety)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5. Check for Equal Tracking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Validated Clues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6. Lack of Smooth Pursuit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7. Distinct and Sustained </a:t>
            </a:r>
            <a:r>
              <a:rPr lang="en-US" sz="2400" dirty="0" err="1" smtClean="0">
                <a:solidFill>
                  <a:srgbClr val="002060"/>
                </a:solidFill>
              </a:rPr>
              <a:t>Nystagmus</a:t>
            </a:r>
            <a:r>
              <a:rPr lang="en-US" sz="2400" dirty="0" smtClean="0">
                <a:solidFill>
                  <a:srgbClr val="002060"/>
                </a:solidFill>
              </a:rPr>
              <a:t> at Maximum     Deviation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8. Onset of </a:t>
            </a:r>
            <a:r>
              <a:rPr lang="en-US" sz="2400" dirty="0" err="1" smtClean="0">
                <a:solidFill>
                  <a:srgbClr val="002060"/>
                </a:solidFill>
              </a:rPr>
              <a:t>Nystagmus</a:t>
            </a:r>
            <a:r>
              <a:rPr lang="en-US" sz="2400" dirty="0" smtClean="0">
                <a:solidFill>
                  <a:srgbClr val="002060"/>
                </a:solidFill>
              </a:rPr>
              <a:t> Prior to 45 Degrees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9. Total the clues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10. Vertical </a:t>
            </a:r>
            <a:r>
              <a:rPr lang="en-US" sz="2400" dirty="0" err="1" smtClean="0">
                <a:solidFill>
                  <a:srgbClr val="002060"/>
                </a:solidFill>
              </a:rPr>
              <a:t>Nystagmus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8547" y="6457890"/>
            <a:ext cx="4322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Texas Department of Public Safety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1028</TotalTime>
  <Words>747</Words>
  <Application>Microsoft Office PowerPoint</Application>
  <PresentationFormat>On-screen Show (4:3)</PresentationFormat>
  <Paragraphs>165</Paragraphs>
  <Slides>22</Slides>
  <Notes>15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Apex</vt:lpstr>
      <vt:lpstr>Photo Editor Photo</vt:lpstr>
      <vt:lpstr>HGN and dwi investigations</vt:lpstr>
      <vt:lpstr>DWI Investigations</vt:lpstr>
      <vt:lpstr>Divided Attention Concepts</vt:lpstr>
      <vt:lpstr>Divided Attention Tests</vt:lpstr>
      <vt:lpstr>Slide 5</vt:lpstr>
      <vt:lpstr>Divided Attention Tests</vt:lpstr>
      <vt:lpstr>One Leg Stand Test Clues</vt:lpstr>
      <vt:lpstr>Divided Attention and Field Sobriety Tests</vt:lpstr>
      <vt:lpstr>Horizontal Gaze Nystagmus</vt:lpstr>
      <vt:lpstr>Slide 10</vt:lpstr>
      <vt:lpstr>No Lack of Smooth Pursuit</vt:lpstr>
      <vt:lpstr>Lack of Smooth Pursuit</vt:lpstr>
      <vt:lpstr>Slide 13</vt:lpstr>
      <vt:lpstr>No Distinct and Sustained at Maximum Deviation</vt:lpstr>
      <vt:lpstr>Distinct and Sustained at Maximum Deviation</vt:lpstr>
      <vt:lpstr>Slide 16</vt:lpstr>
      <vt:lpstr>No Onset of Nystagmus prior to 45 Degrees</vt:lpstr>
      <vt:lpstr>Onset of Nystagmus Prior to 45 Degrees</vt:lpstr>
      <vt:lpstr>Slide 19</vt:lpstr>
      <vt:lpstr> Vertical Nystagmus</vt:lpstr>
      <vt:lpstr>Slide 21</vt:lpstr>
      <vt:lpstr>Slide 22</vt:lpstr>
    </vt:vector>
  </TitlesOfParts>
  <Company>TXDPS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jj07896</dc:creator>
  <cp:lastModifiedBy>John Pike</cp:lastModifiedBy>
  <cp:revision>107</cp:revision>
  <dcterms:created xsi:type="dcterms:W3CDTF">2010-09-27T14:19:25Z</dcterms:created>
  <dcterms:modified xsi:type="dcterms:W3CDTF">2010-10-08T15:11:04Z</dcterms:modified>
</cp:coreProperties>
</file>